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68" y="107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8AF00-69C6-4334-93E4-D2EB2559AC9F}" type="datetimeFigureOut">
              <a:rPr lang="zh-TW" altLang="en-US" smtClean="0"/>
              <a:pPr/>
              <a:t>2012/6/21</a:t>
            </a:fld>
            <a:endParaRPr lang="zh-TW" altLang="en-US"/>
          </a:p>
        </p:txBody>
      </p:sp>
      <p:sp>
        <p:nvSpPr>
          <p:cNvPr id="4" name="投影片圖像版面配置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D05564-A6BC-4EC6-9F2B-72305674B68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143125" y="685800"/>
            <a:ext cx="2571750" cy="3429000"/>
          </a:xfrm>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91D05564-A6BC-4EC6-9F2B-72305674B685}"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568"/>
            <a:ext cx="5829300" cy="1960033"/>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3729037" y="488951"/>
            <a:ext cx="1157288" cy="104013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57175" y="488951"/>
            <a:ext cx="3357563" cy="104013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5875867"/>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184"/>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4067"/>
            <a:ext cx="2256235"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400800"/>
            <a:ext cx="4114800" cy="755651"/>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61CC0F-963D-4943-989C-17E08EE45FB5}" type="datetimeFigureOut">
              <a:rPr lang="zh-TW" altLang="en-US" smtClean="0"/>
              <a:pPr/>
              <a:t>2012/6/21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29E1FB-B7F2-4BCB-8BD1-65B29792EA1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861CC0F-963D-4943-989C-17E08EE45FB5}" type="datetimeFigureOut">
              <a:rPr lang="zh-TW" altLang="en-US" smtClean="0"/>
              <a:pPr/>
              <a:t>2012/6/21</a:t>
            </a:fld>
            <a:endParaRPr lang="zh-TW" altLang="en-US"/>
          </a:p>
        </p:txBody>
      </p:sp>
      <p:sp>
        <p:nvSpPr>
          <p:cNvPr id="5" name="頁尾版面配置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B29E1FB-B7F2-4BCB-8BD1-65B29792EA1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404664" y="2195736"/>
            <a:ext cx="3222488" cy="1871808"/>
          </a:xfrm>
          <a:prstGeom prst="ellipse">
            <a:avLst/>
          </a:prstGeom>
          <a:noFill/>
          <a:ln w="9525">
            <a:noFill/>
            <a:miter lim="800000"/>
            <a:headEnd/>
            <a:tailEnd/>
          </a:ln>
          <a:effectLst/>
        </p:spPr>
      </p:pic>
      <p:sp>
        <p:nvSpPr>
          <p:cNvPr id="54" name="圓角矩形 53"/>
          <p:cNvSpPr/>
          <p:nvPr/>
        </p:nvSpPr>
        <p:spPr>
          <a:xfrm>
            <a:off x="332656" y="4788024"/>
            <a:ext cx="6264696" cy="4104456"/>
          </a:xfrm>
          <a:prstGeom prst="roundRect">
            <a:avLst/>
          </a:prstGeom>
          <a:noFill/>
          <a:ln>
            <a:solidFill>
              <a:srgbClr val="002060"/>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pic>
        <p:nvPicPr>
          <p:cNvPr id="5" name="圖片 4" descr="emblem.gif"/>
          <p:cNvPicPr>
            <a:picLocks noChangeAspect="1"/>
          </p:cNvPicPr>
          <p:nvPr/>
        </p:nvPicPr>
        <p:blipFill>
          <a:blip r:embed="rId4" cstate="print"/>
          <a:stretch>
            <a:fillRect/>
          </a:stretch>
        </p:blipFill>
        <p:spPr>
          <a:xfrm>
            <a:off x="116633" y="107504"/>
            <a:ext cx="1080120" cy="986933"/>
          </a:xfrm>
          <a:prstGeom prst="rect">
            <a:avLst/>
          </a:prstGeom>
          <a:noFill/>
          <a:ln>
            <a:noFill/>
          </a:ln>
        </p:spPr>
      </p:pic>
      <p:sp>
        <p:nvSpPr>
          <p:cNvPr id="12" name="文字方塊 11"/>
          <p:cNvSpPr txBox="1"/>
          <p:nvPr/>
        </p:nvSpPr>
        <p:spPr>
          <a:xfrm>
            <a:off x="1052736" y="827584"/>
            <a:ext cx="5470087" cy="1200329"/>
          </a:xfrm>
          <a:prstGeom prst="rect">
            <a:avLst/>
          </a:prstGeom>
          <a:noFill/>
        </p:spPr>
        <p:txBody>
          <a:bodyPr vert="horz" wrap="none" rtlCol="0">
            <a:spAutoFit/>
          </a:bodyPr>
          <a:lstStyle/>
          <a:p>
            <a:r>
              <a:rPr lang="zh-TW" altLang="en-US" sz="3600" dirty="0" smtClean="0">
                <a:solidFill>
                  <a:srgbClr val="FF0066"/>
                </a:solidFill>
                <a:latin typeface="華康新特黑體" pitchFamily="49" charset="-120"/>
                <a:ea typeface="華康新特黑體" pitchFamily="49" charset="-120"/>
              </a:rPr>
              <a:t>成人社區教育暨學習輔導</a:t>
            </a:r>
            <a:endParaRPr lang="en-US" altLang="zh-TW" sz="3600" dirty="0" smtClean="0">
              <a:solidFill>
                <a:srgbClr val="FF0066"/>
              </a:solidFill>
              <a:latin typeface="華康新特黑體" pitchFamily="49" charset="-120"/>
              <a:ea typeface="華康新特黑體" pitchFamily="49" charset="-120"/>
            </a:endParaRPr>
          </a:p>
          <a:p>
            <a:pPr algn="r"/>
            <a:r>
              <a:rPr lang="zh-TW" altLang="en-US" sz="3600" dirty="0" smtClean="0">
                <a:solidFill>
                  <a:srgbClr val="FF0066"/>
                </a:solidFill>
                <a:latin typeface="華康新特黑體" pitchFamily="49" charset="-120"/>
                <a:ea typeface="華康新特黑體" pitchFamily="49" charset="-120"/>
              </a:rPr>
              <a:t>碩士學分班</a:t>
            </a:r>
            <a:r>
              <a:rPr lang="en-US" altLang="zh-TW" sz="3600" dirty="0" smtClean="0">
                <a:solidFill>
                  <a:srgbClr val="FF0066"/>
                </a:solidFill>
                <a:latin typeface="華康新特黑體" pitchFamily="49" charset="-120"/>
                <a:ea typeface="華康新特黑體" pitchFamily="49" charset="-120"/>
              </a:rPr>
              <a:t>:</a:t>
            </a:r>
            <a:r>
              <a:rPr lang="zh-TW" altLang="en-US" sz="3600" dirty="0" smtClean="0">
                <a:solidFill>
                  <a:srgbClr val="FF0066"/>
                </a:solidFill>
                <a:latin typeface="華康新特黑體" pitchFamily="49" charset="-120"/>
                <a:ea typeface="華康新特黑體" pitchFamily="49" charset="-120"/>
              </a:rPr>
              <a:t>台北班 </a:t>
            </a:r>
            <a:endParaRPr lang="zh-TW" altLang="en-US" sz="3600" dirty="0">
              <a:solidFill>
                <a:srgbClr val="FF0066"/>
              </a:solidFill>
              <a:latin typeface="華康新特黑體" pitchFamily="49" charset="-120"/>
              <a:ea typeface="華康新特黑體" pitchFamily="49" charset="-120"/>
            </a:endParaRPr>
          </a:p>
        </p:txBody>
      </p:sp>
      <p:sp>
        <p:nvSpPr>
          <p:cNvPr id="13" name="文字方塊 12"/>
          <p:cNvSpPr txBox="1"/>
          <p:nvPr/>
        </p:nvSpPr>
        <p:spPr>
          <a:xfrm>
            <a:off x="1124744" y="179512"/>
            <a:ext cx="4955203" cy="461665"/>
          </a:xfrm>
          <a:prstGeom prst="rect">
            <a:avLst/>
          </a:prstGeom>
          <a:noFill/>
        </p:spPr>
        <p:txBody>
          <a:bodyPr vert="horz" wrap="none" rtlCol="0">
            <a:spAutoFit/>
          </a:bodyPr>
          <a:lstStyle/>
          <a:p>
            <a:r>
              <a:rPr lang="en-US" altLang="zh-TW" sz="2400" dirty="0">
                <a:solidFill>
                  <a:sysClr val="windowText" lastClr="000000"/>
                </a:solidFill>
                <a:latin typeface="華康新特黑體" pitchFamily="49" charset="-120"/>
                <a:ea typeface="華康新特黑體" pitchFamily="49" charset="-120"/>
              </a:rPr>
              <a:t> </a:t>
            </a:r>
            <a:r>
              <a:rPr lang="zh-TW" altLang="en-US" sz="2400" dirty="0" smtClean="0">
                <a:solidFill>
                  <a:sysClr val="windowText" lastClr="000000"/>
                </a:solidFill>
                <a:latin typeface="華康新特黑體" pitchFamily="49" charset="-120"/>
                <a:ea typeface="華康新特黑體" pitchFamily="49" charset="-120"/>
              </a:rPr>
              <a:t>國立中正大學成人及繼續教育學系</a:t>
            </a:r>
            <a:endParaRPr lang="zh-TW" altLang="en-US" sz="2400" dirty="0">
              <a:solidFill>
                <a:sysClr val="windowText" lastClr="000000"/>
              </a:solidFill>
              <a:latin typeface="華康新特黑體" pitchFamily="49" charset="-120"/>
              <a:ea typeface="華康新特黑體" pitchFamily="49" charset="-120"/>
            </a:endParaRPr>
          </a:p>
        </p:txBody>
      </p:sp>
      <p:sp>
        <p:nvSpPr>
          <p:cNvPr id="15" name="矩形 14"/>
          <p:cNvSpPr/>
          <p:nvPr/>
        </p:nvSpPr>
        <p:spPr>
          <a:xfrm>
            <a:off x="1124744" y="5580112"/>
            <a:ext cx="3429000" cy="400110"/>
          </a:xfrm>
          <a:prstGeom prst="rect">
            <a:avLst/>
          </a:prstGeom>
        </p:spPr>
        <p:txBody>
          <a:bodyPr>
            <a:spAutoFit/>
          </a:bodyPr>
          <a:lstStyle/>
          <a:p>
            <a:r>
              <a:rPr lang="zh-TW" altLang="en-US" sz="1000" dirty="0" smtClean="0"/>
              <a:t/>
            </a:r>
            <a:br>
              <a:rPr lang="zh-TW" altLang="en-US" sz="1000" dirty="0" smtClean="0"/>
            </a:br>
            <a:endParaRPr lang="zh-TW" altLang="en-US" sz="1000" dirty="0"/>
          </a:p>
        </p:txBody>
      </p:sp>
      <p:sp>
        <p:nvSpPr>
          <p:cNvPr id="27" name="矩形 26"/>
          <p:cNvSpPr/>
          <p:nvPr/>
        </p:nvSpPr>
        <p:spPr>
          <a:xfrm>
            <a:off x="692696" y="5076056"/>
            <a:ext cx="5688632" cy="3970318"/>
          </a:xfrm>
          <a:prstGeom prst="rect">
            <a:avLst/>
          </a:prstGeom>
        </p:spPr>
        <p:txBody>
          <a:bodyPr wrap="square">
            <a:spAutoFit/>
          </a:bodyPr>
          <a:lstStyle/>
          <a:p>
            <a:pPr>
              <a:buFont typeface="Wingdings" pitchFamily="2" charset="2"/>
              <a:buChar char="u"/>
            </a:pPr>
            <a:r>
              <a:rPr lang="zh-TW" altLang="en-US" sz="1200" b="1" dirty="0" smtClean="0">
                <a:solidFill>
                  <a:srgbClr val="FF0066"/>
                </a:solidFill>
              </a:rPr>
              <a:t>招生對象：</a:t>
            </a:r>
            <a:endParaRPr lang="en-US" altLang="zh-TW" sz="1200" b="1" dirty="0" smtClean="0">
              <a:solidFill>
                <a:srgbClr val="FF0066"/>
              </a:solidFill>
            </a:endParaRPr>
          </a:p>
          <a:p>
            <a:r>
              <a:rPr lang="en-US" altLang="zh-TW" sz="1200" dirty="0" smtClean="0"/>
              <a:t>1.</a:t>
            </a:r>
            <a:r>
              <a:rPr lang="zh-TW" altLang="en-US" sz="1200" dirty="0" smtClean="0"/>
              <a:t>成人、高齡、社區教育相關主任與行政人員</a:t>
            </a:r>
            <a:br>
              <a:rPr lang="zh-TW" altLang="en-US" sz="1200" dirty="0" smtClean="0"/>
            </a:br>
            <a:r>
              <a:rPr lang="en-US" altLang="zh-TW" sz="1200" dirty="0" smtClean="0"/>
              <a:t>2.</a:t>
            </a:r>
            <a:r>
              <a:rPr lang="zh-TW" altLang="en-US" sz="1200" dirty="0" smtClean="0"/>
              <a:t>社區大學、老人大學、老人安養及照顧機構主管與行政人員</a:t>
            </a:r>
            <a:br>
              <a:rPr lang="zh-TW" altLang="en-US" sz="1200" dirty="0" smtClean="0"/>
            </a:br>
            <a:r>
              <a:rPr lang="en-US" altLang="zh-TW" sz="1200" dirty="0" smtClean="0"/>
              <a:t>3.</a:t>
            </a:r>
            <a:r>
              <a:rPr lang="zh-TW" altLang="en-US" sz="1200" dirty="0" smtClean="0"/>
              <a:t>各級學校教師與行政人員、</a:t>
            </a:r>
            <a:r>
              <a:rPr lang="en-US" altLang="zh-TW" sz="1200" dirty="0" smtClean="0"/>
              <a:t>4.</a:t>
            </a:r>
            <a:r>
              <a:rPr lang="zh-TW" altLang="en-US" sz="1200" dirty="0" smtClean="0"/>
              <a:t>政府機關行政主管與人員</a:t>
            </a:r>
            <a:br>
              <a:rPr lang="zh-TW" altLang="en-US" sz="1200" dirty="0" smtClean="0"/>
            </a:br>
            <a:r>
              <a:rPr lang="en-US" altLang="zh-TW" sz="1200" dirty="0" smtClean="0"/>
              <a:t>5.</a:t>
            </a:r>
            <a:r>
              <a:rPr lang="zh-TW" altLang="en-US" sz="1200" dirty="0" smtClean="0"/>
              <a:t>文教機構行政主管級人員、</a:t>
            </a:r>
            <a:r>
              <a:rPr lang="en-US" altLang="zh-TW" sz="1200" dirty="0" smtClean="0"/>
              <a:t>6.</a:t>
            </a:r>
            <a:r>
              <a:rPr lang="zh-TW" altLang="en-US" sz="1200" dirty="0" smtClean="0"/>
              <a:t>有興趣者 </a:t>
            </a:r>
            <a:endParaRPr lang="en-US" altLang="zh-TW" sz="1200" dirty="0" smtClean="0"/>
          </a:p>
          <a:p>
            <a:pPr>
              <a:buFont typeface="Wingdings" pitchFamily="2" charset="2"/>
              <a:buChar char="u"/>
            </a:pPr>
            <a:r>
              <a:rPr lang="zh-TW" altLang="en-US" sz="1200" b="1" dirty="0" smtClean="0">
                <a:solidFill>
                  <a:srgbClr val="FF0066"/>
                </a:solidFill>
              </a:rPr>
              <a:t>選修科目：</a:t>
            </a:r>
            <a:endParaRPr lang="en-US" altLang="zh-TW" sz="1200" b="1" dirty="0" smtClean="0">
              <a:solidFill>
                <a:srgbClr val="FF0066"/>
              </a:solidFill>
            </a:endParaRPr>
          </a:p>
          <a:p>
            <a:r>
              <a:rPr lang="zh-TW" altLang="en-US" sz="1200" dirty="0" smtClean="0"/>
              <a:t>（一）經營實務研究</a:t>
            </a:r>
            <a:r>
              <a:rPr lang="en-US" altLang="zh-TW" sz="1200" dirty="0" smtClean="0"/>
              <a:t>(</a:t>
            </a:r>
            <a:r>
              <a:rPr lang="zh-TW" altLang="en-US" sz="1200" dirty="0" smtClean="0"/>
              <a:t>三學分</a:t>
            </a:r>
            <a:r>
              <a:rPr lang="en-US" altLang="zh-TW" sz="1200" dirty="0" smtClean="0"/>
              <a:t>)</a:t>
            </a:r>
          </a:p>
          <a:p>
            <a:r>
              <a:rPr lang="zh-TW" altLang="en-US" sz="1200" dirty="0" smtClean="0"/>
              <a:t>（二）成人與高齡學社區教育習輔導研究</a:t>
            </a:r>
            <a:r>
              <a:rPr lang="en-US" altLang="zh-TW" sz="1200" dirty="0" smtClean="0"/>
              <a:t>(</a:t>
            </a:r>
            <a:r>
              <a:rPr lang="zh-TW" altLang="en-US" sz="1200" dirty="0" smtClean="0"/>
              <a:t>三學分</a:t>
            </a:r>
            <a:r>
              <a:rPr lang="en-US" altLang="zh-TW" sz="1200" dirty="0" smtClean="0"/>
              <a:t>)</a:t>
            </a:r>
          </a:p>
          <a:p>
            <a:pPr>
              <a:buFont typeface="Wingdings" pitchFamily="2" charset="2"/>
              <a:buChar char="u"/>
            </a:pPr>
            <a:r>
              <a:rPr lang="zh-TW" altLang="en-US" sz="1200" b="1" dirty="0" smtClean="0">
                <a:solidFill>
                  <a:srgbClr val="FF0066"/>
                </a:solidFill>
              </a:rPr>
              <a:t>上課時間：</a:t>
            </a:r>
            <a:endParaRPr lang="en-US" altLang="zh-TW" sz="1200" b="1" dirty="0" smtClean="0">
              <a:solidFill>
                <a:srgbClr val="FF0066"/>
              </a:solidFill>
            </a:endParaRPr>
          </a:p>
          <a:p>
            <a:r>
              <a:rPr lang="en-US" altLang="zh-TW" sz="1200" dirty="0" smtClean="0"/>
              <a:t>101</a:t>
            </a:r>
            <a:r>
              <a:rPr lang="zh-TW" altLang="en-US" sz="1200" dirty="0" smtClean="0"/>
              <a:t>年</a:t>
            </a:r>
            <a:r>
              <a:rPr lang="en-US" altLang="zh-TW" sz="1200" dirty="0" smtClean="0"/>
              <a:t>9</a:t>
            </a:r>
            <a:r>
              <a:rPr lang="zh-TW" altLang="en-US" sz="1200" dirty="0" smtClean="0"/>
              <a:t>月</a:t>
            </a:r>
            <a:r>
              <a:rPr lang="en-US" altLang="zh-TW" sz="1200" dirty="0" smtClean="0"/>
              <a:t>22</a:t>
            </a:r>
            <a:r>
              <a:rPr lang="zh-TW" altLang="en-US" sz="1200" dirty="0" smtClean="0"/>
              <a:t>日至</a:t>
            </a:r>
            <a:r>
              <a:rPr lang="en-US" altLang="zh-TW" sz="1200" dirty="0" smtClean="0"/>
              <a:t>102</a:t>
            </a:r>
            <a:r>
              <a:rPr lang="zh-TW" altLang="en-US" sz="1200" dirty="0" smtClean="0"/>
              <a:t>年</a:t>
            </a:r>
            <a:r>
              <a:rPr lang="en-US" altLang="zh-TW" sz="1200" dirty="0" smtClean="0"/>
              <a:t>1</a:t>
            </a:r>
            <a:r>
              <a:rPr lang="zh-TW" altLang="en-US" sz="1200" dirty="0" smtClean="0"/>
              <a:t>月</a:t>
            </a:r>
            <a:r>
              <a:rPr lang="en-US" altLang="zh-TW" sz="1200" dirty="0" smtClean="0"/>
              <a:t>19</a:t>
            </a:r>
            <a:r>
              <a:rPr lang="zh-TW" altLang="en-US" sz="1200" dirty="0" smtClean="0"/>
              <a:t>日，隔週六</a:t>
            </a:r>
            <a:r>
              <a:rPr lang="en-US" altLang="zh-TW" sz="1200" dirty="0" smtClean="0"/>
              <a:t>09:00</a:t>
            </a:r>
            <a:r>
              <a:rPr lang="zh-TW" altLang="en-US" sz="1200" dirty="0" smtClean="0"/>
              <a:t>～</a:t>
            </a:r>
            <a:r>
              <a:rPr lang="en-US" altLang="zh-TW" sz="1200" dirty="0" smtClean="0"/>
              <a:t>14:30</a:t>
            </a:r>
            <a:r>
              <a:rPr lang="zh-TW" altLang="en-US" sz="1200" dirty="0" smtClean="0"/>
              <a:t>，每次</a:t>
            </a:r>
            <a:r>
              <a:rPr lang="en-US" altLang="zh-TW" sz="1200" dirty="0" smtClean="0"/>
              <a:t>6</a:t>
            </a:r>
            <a:r>
              <a:rPr lang="zh-TW" altLang="en-US" sz="1200" dirty="0" smtClean="0"/>
              <a:t>小時，每門</a:t>
            </a:r>
            <a:r>
              <a:rPr lang="en-US" altLang="zh-TW" sz="1200" dirty="0" smtClean="0"/>
              <a:t>54</a:t>
            </a:r>
            <a:r>
              <a:rPr lang="zh-TW" altLang="en-US" sz="1200" dirty="0" smtClean="0"/>
              <a:t>小時。</a:t>
            </a:r>
            <a:endParaRPr lang="en-US" altLang="zh-TW" sz="1200" dirty="0" smtClean="0"/>
          </a:p>
          <a:p>
            <a:pPr>
              <a:buFont typeface="Wingdings" pitchFamily="2" charset="2"/>
              <a:buChar char="u"/>
            </a:pPr>
            <a:r>
              <a:rPr lang="zh-TW" altLang="en-US" sz="1200" b="1" dirty="0" smtClean="0">
                <a:solidFill>
                  <a:srgbClr val="FF0066"/>
                </a:solidFill>
              </a:rPr>
              <a:t>費用：</a:t>
            </a:r>
            <a:endParaRPr lang="en-US" altLang="zh-TW" sz="1200" b="1" dirty="0" smtClean="0">
              <a:solidFill>
                <a:srgbClr val="FF0066"/>
              </a:solidFill>
            </a:endParaRPr>
          </a:p>
          <a:p>
            <a:r>
              <a:rPr lang="zh-TW" altLang="en-US" sz="1200" dirty="0" smtClean="0"/>
              <a:t>每門課</a:t>
            </a:r>
            <a:r>
              <a:rPr lang="en-US" altLang="zh-TW" sz="1200" dirty="0" smtClean="0"/>
              <a:t>13500</a:t>
            </a:r>
            <a:r>
              <a:rPr lang="zh-TW" altLang="en-US" sz="1200" dirty="0" smtClean="0"/>
              <a:t>元，兩門共</a:t>
            </a:r>
            <a:r>
              <a:rPr lang="en-US" altLang="zh-TW" sz="1200" dirty="0" smtClean="0"/>
              <a:t>27000</a:t>
            </a:r>
            <a:r>
              <a:rPr lang="zh-TW" altLang="en-US" sz="1200" dirty="0" smtClean="0"/>
              <a:t>元，可選修。</a:t>
            </a:r>
            <a:endParaRPr lang="en-US" altLang="zh-TW" sz="1200" dirty="0" smtClean="0"/>
          </a:p>
          <a:p>
            <a:pPr>
              <a:buFont typeface="Wingdings" pitchFamily="2" charset="2"/>
              <a:buChar char="u"/>
            </a:pPr>
            <a:r>
              <a:rPr lang="zh-TW" altLang="en-US" sz="1200" b="1" dirty="0" smtClean="0">
                <a:solidFill>
                  <a:srgbClr val="FF0066"/>
                </a:solidFill>
              </a:rPr>
              <a:t>學分抵免：</a:t>
            </a:r>
            <a:endParaRPr lang="en-US" altLang="zh-TW" sz="1200" b="1" dirty="0" smtClean="0">
              <a:solidFill>
                <a:srgbClr val="FF0066"/>
              </a:solidFill>
            </a:endParaRPr>
          </a:p>
          <a:p>
            <a:r>
              <a:rPr lang="zh-TW" altLang="en-US" sz="1200" dirty="0" smtClean="0"/>
              <a:t>上述課程所修六學分得依照相關規定酌予抵免本系所正規課程三學分，本課程亦可認證公務人員進修時數。 </a:t>
            </a:r>
            <a:endParaRPr lang="en-US" altLang="zh-TW" sz="1200" dirty="0" smtClean="0"/>
          </a:p>
          <a:p>
            <a:pPr>
              <a:buFont typeface="Wingdings" pitchFamily="2" charset="2"/>
              <a:buChar char="u"/>
            </a:pPr>
            <a:r>
              <a:rPr lang="zh-TW" altLang="en-US" sz="1200" b="1" dirty="0" smtClean="0">
                <a:solidFill>
                  <a:srgbClr val="FF0066"/>
                </a:solidFill>
              </a:rPr>
              <a:t>授課師資：</a:t>
            </a:r>
            <a:endParaRPr lang="en-US" altLang="zh-TW" sz="1200" b="1" dirty="0" smtClean="0">
              <a:solidFill>
                <a:srgbClr val="FF0066"/>
              </a:solidFill>
            </a:endParaRPr>
          </a:p>
          <a:p>
            <a:r>
              <a:rPr lang="en-US" altLang="zh-TW" sz="1200" dirty="0" smtClean="0"/>
              <a:t>(</a:t>
            </a:r>
            <a:r>
              <a:rPr lang="zh-TW" altLang="en-US" sz="1200" dirty="0" smtClean="0"/>
              <a:t>一</a:t>
            </a:r>
            <a:r>
              <a:rPr lang="en-US" altLang="zh-TW" sz="1200" dirty="0" smtClean="0"/>
              <a:t>)</a:t>
            </a:r>
            <a:r>
              <a:rPr lang="zh-TW" altLang="en-US" sz="1200" dirty="0" smtClean="0"/>
              <a:t>蔡秀美副教授，成人及繼續教育學系暨研究所專任教師。</a:t>
            </a:r>
            <a:br>
              <a:rPr lang="zh-TW" altLang="en-US" sz="1200" dirty="0" smtClean="0"/>
            </a:br>
            <a:r>
              <a:rPr lang="en-US" altLang="zh-TW" sz="1200" dirty="0" smtClean="0"/>
              <a:t>(</a:t>
            </a:r>
            <a:r>
              <a:rPr lang="zh-TW" altLang="en-US" sz="1200" dirty="0" smtClean="0"/>
              <a:t>二</a:t>
            </a:r>
            <a:r>
              <a:rPr lang="en-US" altLang="zh-TW" sz="1200" dirty="0" smtClean="0"/>
              <a:t>)</a:t>
            </a:r>
            <a:r>
              <a:rPr lang="zh-TW" altLang="en-US" sz="1200" dirty="0" smtClean="0"/>
              <a:t>張菀珍副教授，成人及繼續教育學系暨研究所專任教師。</a:t>
            </a:r>
            <a:endParaRPr lang="en-US" altLang="zh-TW" sz="1200" dirty="0" smtClean="0"/>
          </a:p>
          <a:p>
            <a:pPr>
              <a:buFont typeface="Wingdings" pitchFamily="2" charset="2"/>
              <a:buChar char="u"/>
            </a:pPr>
            <a:r>
              <a:rPr lang="zh-TW" altLang="en-US" sz="1200" b="1" dirty="0" smtClean="0">
                <a:solidFill>
                  <a:srgbClr val="FF0066"/>
                </a:solidFill>
              </a:rPr>
              <a:t>網路報名：</a:t>
            </a:r>
            <a:r>
              <a:rPr lang="en-US" altLang="zh-TW" sz="1200" b="1" dirty="0" smtClean="0"/>
              <a:t>http://cjlc.ccu.edu.tw/c-education/index.php</a:t>
            </a:r>
          </a:p>
          <a:p>
            <a:pPr>
              <a:buFont typeface="Wingdings" pitchFamily="2" charset="2"/>
              <a:buChar char="u"/>
            </a:pPr>
            <a:r>
              <a:rPr lang="zh-TW" altLang="en-US" sz="1200" b="1" dirty="0" smtClean="0">
                <a:solidFill>
                  <a:srgbClr val="FF0066"/>
                </a:solidFill>
              </a:rPr>
              <a:t>洽詢電話：</a:t>
            </a:r>
            <a:r>
              <a:rPr lang="en-US" altLang="zh-TW" sz="1200" dirty="0" smtClean="0"/>
              <a:t>(05)2720411</a:t>
            </a:r>
            <a:r>
              <a:rPr lang="zh-TW" altLang="en-US" sz="1200" dirty="0" smtClean="0"/>
              <a:t>轉</a:t>
            </a:r>
            <a:r>
              <a:rPr lang="en-US" altLang="zh-TW" sz="1200" dirty="0" smtClean="0"/>
              <a:t>17108--</a:t>
            </a:r>
            <a:r>
              <a:rPr lang="zh-TW" altLang="en-US" sz="1200" dirty="0" smtClean="0"/>
              <a:t>張小姐</a:t>
            </a:r>
            <a:endParaRPr lang="en-US" altLang="zh-TW" sz="1200" dirty="0" smtClean="0"/>
          </a:p>
          <a:p>
            <a:pPr>
              <a:buFont typeface="Wingdings" pitchFamily="2" charset="2"/>
              <a:buChar char="u"/>
            </a:pPr>
            <a:endParaRPr lang="zh-TW" altLang="en-US" sz="1200" dirty="0"/>
          </a:p>
        </p:txBody>
      </p:sp>
      <p:sp>
        <p:nvSpPr>
          <p:cNvPr id="28" name="矩形 27"/>
          <p:cNvSpPr/>
          <p:nvPr/>
        </p:nvSpPr>
        <p:spPr>
          <a:xfrm>
            <a:off x="404664" y="4355976"/>
            <a:ext cx="6192688" cy="27699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zh-TW" altLang="en-US" sz="1200" dirty="0" smtClean="0"/>
              <a:t>上課地點：中正大學台北聯絡處</a:t>
            </a:r>
            <a:r>
              <a:rPr lang="en-US" altLang="zh-TW" sz="1200" dirty="0" smtClean="0"/>
              <a:t>(</a:t>
            </a:r>
            <a:r>
              <a:rPr lang="zh-TW" altLang="en-US" sz="1200" dirty="0" smtClean="0"/>
              <a:t>台北市中正區許昌街</a:t>
            </a:r>
            <a:r>
              <a:rPr lang="en-US" altLang="zh-TW" sz="1200" dirty="0" smtClean="0"/>
              <a:t>17</a:t>
            </a:r>
            <a:r>
              <a:rPr lang="zh-TW" altLang="en-US" sz="1200" dirty="0" smtClean="0"/>
              <a:t>號壽德大樓</a:t>
            </a:r>
            <a:r>
              <a:rPr lang="en-US" altLang="zh-TW" sz="1200" dirty="0" smtClean="0"/>
              <a:t>10F-2) </a:t>
            </a:r>
            <a:endParaRPr lang="zh-TW" altLang="en-US" sz="1200" dirty="0"/>
          </a:p>
        </p:txBody>
      </p:sp>
      <p:sp>
        <p:nvSpPr>
          <p:cNvPr id="20" name="矩形 19"/>
          <p:cNvSpPr/>
          <p:nvPr/>
        </p:nvSpPr>
        <p:spPr>
          <a:xfrm>
            <a:off x="3717032" y="2195736"/>
            <a:ext cx="2952328" cy="1754326"/>
          </a:xfrm>
          <a:prstGeom prst="rect">
            <a:avLst/>
          </a:prstGeom>
        </p:spPr>
        <p:txBody>
          <a:bodyPr wrap="square">
            <a:spAutoFit/>
          </a:bodyPr>
          <a:lstStyle/>
          <a:p>
            <a:pPr>
              <a:buFont typeface="Wingdings" pitchFamily="2" charset="2"/>
              <a:buChar char="u"/>
            </a:pPr>
            <a:r>
              <a:rPr lang="zh-TW" altLang="en-US" sz="1200" b="1" dirty="0" smtClean="0">
                <a:solidFill>
                  <a:srgbClr val="FF0066"/>
                </a:solidFill>
              </a:rPr>
              <a:t>課程目標：</a:t>
            </a:r>
            <a:endParaRPr lang="en-US" altLang="zh-TW" sz="1200" b="1" dirty="0" smtClean="0">
              <a:solidFill>
                <a:srgbClr val="FF0066"/>
              </a:solidFill>
            </a:endParaRPr>
          </a:p>
          <a:p>
            <a:pPr marL="228600" indent="-228600">
              <a:buFont typeface="+mj-lt"/>
              <a:buAutoNum type="arabicPeriod"/>
            </a:pPr>
            <a:r>
              <a:rPr lang="zh-TW" altLang="en-US" sz="1200" dirty="0" smtClean="0"/>
              <a:t>探討成人及高齡的社區教育與其學習輔導之理論與實務</a:t>
            </a:r>
            <a:endParaRPr lang="en-US" altLang="zh-TW" sz="1200" dirty="0" smtClean="0"/>
          </a:p>
          <a:p>
            <a:pPr marL="228600" indent="-228600">
              <a:buFont typeface="+mj-lt"/>
              <a:buAutoNum type="arabicPeriod"/>
            </a:pPr>
            <a:r>
              <a:rPr lang="zh-TW" altLang="en-US" sz="1200" dirty="0" smtClean="0"/>
              <a:t>激發學員深度思考社區教育之特質與學習輔導之技巧</a:t>
            </a:r>
            <a:endParaRPr lang="en-US" altLang="zh-TW" sz="1200" dirty="0" smtClean="0"/>
          </a:p>
          <a:p>
            <a:pPr marL="228600" indent="-228600">
              <a:buFont typeface="+mj-lt"/>
              <a:buAutoNum type="arabicPeriod"/>
            </a:pPr>
            <a:r>
              <a:rPr lang="zh-TW" altLang="en-US" sz="1200" dirty="0" smtClean="0"/>
              <a:t>培養及訓練學員相關社區教育、學習輔導方案之規畫能力</a:t>
            </a:r>
            <a:endParaRPr lang="en-US" altLang="zh-TW" sz="1200" dirty="0" smtClean="0"/>
          </a:p>
          <a:p>
            <a:pPr marL="228600" indent="-228600">
              <a:buFont typeface="+mj-lt"/>
              <a:buAutoNum type="arabicPeriod"/>
            </a:pPr>
            <a:r>
              <a:rPr lang="zh-TW" altLang="en-US" sz="1200" dirty="0" smtClean="0"/>
              <a:t>綜合實務及理論歸納出社區教育與學習輔導之執行能力</a:t>
            </a:r>
            <a:endParaRPr lang="en-US" altLang="zh-TW" sz="1200" dirty="0" smtClean="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115</Words>
  <Application>Microsoft Office PowerPoint</Application>
  <PresentationFormat>如螢幕大小 (4:3)</PresentationFormat>
  <Paragraphs>26</Paragraphs>
  <Slides>1</Slides>
  <Notes>1</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投影片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Admin</dc:creator>
  <cp:lastModifiedBy>Office</cp:lastModifiedBy>
  <cp:revision>20</cp:revision>
  <dcterms:created xsi:type="dcterms:W3CDTF">2012-06-06T08:14:16Z</dcterms:created>
  <dcterms:modified xsi:type="dcterms:W3CDTF">2012-06-21T03:27:07Z</dcterms:modified>
</cp:coreProperties>
</file>